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01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80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133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71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49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05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02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44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30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36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20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D438-B682-4037-A52A-CE7F12C9EF8B}" type="datetimeFigureOut">
              <a:rPr lang="cs-CZ" smtClean="0"/>
              <a:t>31.03.2020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69D47-7321-4FE6-926A-3E99306FC7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73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zmG6w7zEdQ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s0fevAXuw" TargetMode="External"/><Relationship Id="rId2" Type="http://schemas.openxmlformats.org/officeDocument/2006/relationships/hyperlink" Target="https://www.youtube.com/watch?v=LQOBBetWH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CTV1To1e5w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sMltYp826h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i="1" dirty="0">
                <a:solidFill>
                  <a:srgbClr val="FF0000"/>
                </a:solidFill>
              </a:rPr>
              <a:t>SVĚT PO 2. SVĚTOVÉ VÁLCE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72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Volby roku 1946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vítězem prvních voleb – </a:t>
            </a:r>
            <a:r>
              <a:rPr lang="cs-CZ" b="1" i="1" dirty="0"/>
              <a:t>KOMUNISTÉ </a:t>
            </a:r>
          </a:p>
          <a:p>
            <a:r>
              <a:rPr lang="cs-CZ" dirty="0"/>
              <a:t>předsedou vlády </a:t>
            </a:r>
            <a:r>
              <a:rPr lang="cs-CZ" b="1" i="1" dirty="0">
                <a:solidFill>
                  <a:srgbClr val="0070C0"/>
                </a:solidFill>
              </a:rPr>
              <a:t>KLEMENT GOTTWALD </a:t>
            </a:r>
          </a:p>
          <a:p>
            <a:r>
              <a:rPr lang="cs-CZ" dirty="0"/>
              <a:t>komunisté obsadili přední funkce v bezpečnostních složkách</a:t>
            </a:r>
          </a:p>
          <a:p>
            <a:r>
              <a:rPr lang="cs-CZ" dirty="0">
                <a:hlinkClick r:id="rId2"/>
              </a:rPr>
              <a:t>https://www.youtube.com/watch?v=zmG6w7zEdQ8</a:t>
            </a:r>
            <a:endParaRPr lang="cs-CZ" dirty="0"/>
          </a:p>
          <a:p>
            <a:endParaRPr lang="cs-CZ" dirty="0"/>
          </a:p>
        </p:txBody>
      </p:sp>
      <p:pic>
        <p:nvPicPr>
          <p:cNvPr id="7170" name="Picture 2" descr="VÃ½sledek obrÃ¡zku pro volbÄ 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90656"/>
            <a:ext cx="4145280" cy="260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Ã½sledek obrÃ¡zku pro klement gottwa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15" y="3890655"/>
            <a:ext cx="1841643" cy="27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9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Odsun národnostních menšin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odsun Němců a Maďarů z republiky </a:t>
            </a:r>
          </a:p>
          <a:p>
            <a:r>
              <a:rPr lang="cs-CZ" dirty="0"/>
              <a:t>nejprve docházelo k násilnostem – pak dozor Kontrolní rady</a:t>
            </a:r>
          </a:p>
          <a:p>
            <a:r>
              <a:rPr lang="cs-CZ" b="1" i="1" dirty="0"/>
              <a:t>odsunuto </a:t>
            </a:r>
            <a:r>
              <a:rPr lang="cs-CZ" b="1" i="1" dirty="0">
                <a:solidFill>
                  <a:srgbClr val="0070C0"/>
                </a:solidFill>
              </a:rPr>
              <a:t>3 miliony </a:t>
            </a:r>
            <a:r>
              <a:rPr lang="cs-CZ" b="1" i="1" dirty="0"/>
              <a:t>Němců </a:t>
            </a:r>
          </a:p>
          <a:p>
            <a:r>
              <a:rPr lang="cs-CZ" b="1" i="1" dirty="0">
                <a:hlinkClick r:id="rId2"/>
              </a:rPr>
              <a:t>https://www.youtube.com/watch?v=LQOBBetWHYA</a:t>
            </a:r>
            <a:endParaRPr lang="cs-CZ" b="1" i="1" dirty="0"/>
          </a:p>
          <a:p>
            <a:endParaRPr lang="cs-CZ" b="1" i="1" dirty="0"/>
          </a:p>
          <a:p>
            <a:r>
              <a:rPr lang="cs-CZ" b="1" i="1" dirty="0">
                <a:hlinkClick r:id="rId3"/>
              </a:rPr>
              <a:t>https://www.youtube.com/watch?v=Nfs0fevAXuw</a:t>
            </a:r>
            <a:endParaRPr lang="cs-CZ" b="1" i="1" dirty="0"/>
          </a:p>
          <a:p>
            <a:endParaRPr lang="cs-CZ" b="1" i="1" dirty="0"/>
          </a:p>
        </p:txBody>
      </p:sp>
      <p:pic>
        <p:nvPicPr>
          <p:cNvPr id="8194" name="Picture 2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4" y="4001294"/>
            <a:ext cx="5017136" cy="241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1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Poválečné soudy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Mimořádné lidové soudy   </a:t>
            </a:r>
          </a:p>
          <a:p>
            <a:pPr marL="0" indent="0">
              <a:buNone/>
            </a:pPr>
            <a:r>
              <a:rPr lang="cs-CZ" dirty="0"/>
              <a:t>	- odsouzeno 30 000 (819 trest smrti)</a:t>
            </a:r>
          </a:p>
          <a:p>
            <a:r>
              <a:rPr lang="cs-CZ" b="1" i="1" dirty="0">
                <a:solidFill>
                  <a:srgbClr val="0070C0"/>
                </a:solidFill>
              </a:rPr>
              <a:t>Národní soudy</a:t>
            </a:r>
          </a:p>
          <a:p>
            <a:pPr marL="0" indent="0">
              <a:buNone/>
            </a:pPr>
            <a:r>
              <a:rPr lang="cs-CZ" dirty="0"/>
              <a:t>	- odsouzeno 166 (35 t. s.)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Ne všechny byly spravedlivé!</a:t>
            </a:r>
          </a:p>
        </p:txBody>
      </p:sp>
      <p:pic>
        <p:nvPicPr>
          <p:cNvPr id="9218" name="Picture 2" descr="VÃ½sledek obrÃ¡zku pro mimoÅÃ¡dnÃ½ lidovÃ½ sou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35" y="3280856"/>
            <a:ext cx="4347845" cy="289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68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Školství, kultura, umění a sport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znovuotevřeny VŠ a SŠ </a:t>
            </a:r>
            <a:r>
              <a:rPr lang="cs-CZ" dirty="0"/>
              <a:t>a příprava na školskou reformu </a:t>
            </a:r>
          </a:p>
          <a:p>
            <a:r>
              <a:rPr lang="cs-CZ" dirty="0"/>
              <a:t>animovaný film – </a:t>
            </a:r>
            <a:r>
              <a:rPr lang="cs-CZ" b="1" i="1" dirty="0"/>
              <a:t>Jiří Trnka </a:t>
            </a:r>
          </a:p>
          <a:p>
            <a:r>
              <a:rPr lang="cs-CZ" dirty="0"/>
              <a:t>hudební festival </a:t>
            </a:r>
            <a:r>
              <a:rPr lang="cs-CZ" b="1" i="1" dirty="0"/>
              <a:t>Pražské jaro</a:t>
            </a:r>
          </a:p>
          <a:p>
            <a:r>
              <a:rPr lang="cs-CZ" dirty="0"/>
              <a:t>snaha vybudovat centrálně řízenou tělovýchovnou organizaci </a:t>
            </a:r>
          </a:p>
          <a:p>
            <a:r>
              <a:rPr lang="cs-CZ" dirty="0">
                <a:hlinkClick r:id="rId2"/>
              </a:rPr>
              <a:t>https://www.youtube.com/watch?v=CTV1To1e5w8</a:t>
            </a:r>
            <a:endParaRPr lang="cs-CZ" dirty="0"/>
          </a:p>
          <a:p>
            <a:endParaRPr lang="cs-CZ" dirty="0"/>
          </a:p>
        </p:txBody>
      </p:sp>
      <p:pic>
        <p:nvPicPr>
          <p:cNvPr id="10242" name="Picture 2" descr="VÃ½sledek obrÃ¡zku pro jiÅÃ­ trn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01294"/>
            <a:ext cx="1970405" cy="26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55" y="4001294"/>
            <a:ext cx="1869306" cy="26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2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Vznik OSN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potřeba vytvořit organizaci, která by zaručovala trvalý světový mír</a:t>
            </a:r>
          </a:p>
          <a:p>
            <a:r>
              <a:rPr lang="cs-CZ" b="1" i="1" dirty="0">
                <a:solidFill>
                  <a:srgbClr val="FF0000"/>
                </a:solidFill>
              </a:rPr>
              <a:t>51</a:t>
            </a:r>
            <a:r>
              <a:rPr lang="cs-CZ" dirty="0"/>
              <a:t> států (včetně Československa)</a:t>
            </a:r>
          </a:p>
          <a:p>
            <a:r>
              <a:rPr lang="cs-CZ" dirty="0"/>
              <a:t>cíle: </a:t>
            </a:r>
            <a:r>
              <a:rPr lang="cs-CZ" b="1" i="1" dirty="0">
                <a:solidFill>
                  <a:srgbClr val="FF0000"/>
                </a:solidFill>
              </a:rPr>
              <a:t>světový mír!</a:t>
            </a:r>
            <a:r>
              <a:rPr lang="cs-CZ" dirty="0"/>
              <a:t>,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dirty="0"/>
              <a:t>přátelské vztahy mezi národy, hospodářská a kulturní spolupráce, humanitární pomoc</a:t>
            </a:r>
          </a:p>
          <a:p>
            <a:endParaRPr lang="cs-CZ" dirty="0"/>
          </a:p>
        </p:txBody>
      </p:sp>
      <p:pic>
        <p:nvPicPr>
          <p:cNvPr id="1026" name="Picture 2" descr="VÃ½sledek obrÃ¡zku pro o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0" y="4133048"/>
            <a:ext cx="3867784" cy="217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Postupimská 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přelom červenec/srpen v Postupimi </a:t>
            </a:r>
          </a:p>
          <a:p>
            <a:r>
              <a:rPr lang="cs-CZ" dirty="0"/>
              <a:t>představitelé </a:t>
            </a:r>
            <a:r>
              <a:rPr lang="cs-CZ" b="1" i="1" dirty="0"/>
              <a:t>USA, Velké Británie a SSSR</a:t>
            </a:r>
          </a:p>
          <a:p>
            <a:r>
              <a:rPr lang="cs-CZ" dirty="0"/>
              <a:t>Obsah: </a:t>
            </a:r>
            <a:r>
              <a:rPr lang="cs-CZ" b="1" i="1" dirty="0">
                <a:solidFill>
                  <a:srgbClr val="FF0000"/>
                </a:solidFill>
              </a:rPr>
              <a:t>poválečné uspořádání Německa, obnova Evropy, reparace a potrestání válečných zločinů 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+ odsun něm. obyvatelstva z ČSR, 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Polska a Maďarska 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		</a:t>
            </a:r>
            <a:r>
              <a:rPr lang="cs-CZ" dirty="0"/>
              <a:t>Stalin, Truman, Churchill</a:t>
            </a:r>
          </a:p>
        </p:txBody>
      </p:sp>
      <p:pic>
        <p:nvPicPr>
          <p:cNvPr id="2050" name="Picture 2" descr="VÃ½sledek obrÃ¡zku pro postupimskÃ¡ kon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86" y="3612916"/>
            <a:ext cx="3358902" cy="25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41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Program poválečné obnovy Německa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Rozděleno na </a:t>
            </a:r>
            <a:r>
              <a:rPr lang="cs-CZ" b="1" i="1" dirty="0"/>
              <a:t>4 okupační zóny</a:t>
            </a:r>
            <a:r>
              <a:rPr lang="cs-CZ" dirty="0"/>
              <a:t>: americká, britská, sovětská a francouzská (stejně rozdělen i Berlín)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FF0000"/>
                </a:solidFill>
              </a:rPr>
              <a:t>ČTYŘI D</a:t>
            </a:r>
            <a:r>
              <a:rPr lang="cs-CZ" dirty="0"/>
              <a:t>: 1) </a:t>
            </a:r>
            <a:r>
              <a:rPr lang="cs-CZ" b="1" i="1" dirty="0">
                <a:solidFill>
                  <a:srgbClr val="FF0000"/>
                </a:solidFill>
              </a:rPr>
              <a:t>denacifikace</a:t>
            </a:r>
            <a:r>
              <a:rPr lang="cs-CZ" dirty="0"/>
              <a:t> = likvidace nacistického systému</a:t>
            </a:r>
          </a:p>
          <a:p>
            <a:pPr marL="0" indent="0">
              <a:buNone/>
            </a:pPr>
            <a:r>
              <a:rPr lang="cs-CZ" dirty="0"/>
              <a:t>		2) </a:t>
            </a:r>
            <a:r>
              <a:rPr lang="cs-CZ" b="1" i="1" dirty="0">
                <a:solidFill>
                  <a:srgbClr val="FF0000"/>
                </a:solidFill>
              </a:rPr>
              <a:t>demokratizace</a:t>
            </a:r>
            <a:r>
              <a:rPr lang="cs-CZ" dirty="0"/>
              <a:t> = zavedení demokratické společnosti</a:t>
            </a:r>
          </a:p>
          <a:p>
            <a:pPr marL="0" indent="0">
              <a:buNone/>
            </a:pPr>
            <a:r>
              <a:rPr lang="cs-CZ" dirty="0"/>
              <a:t>		3) </a:t>
            </a:r>
            <a:r>
              <a:rPr lang="cs-CZ" b="1" i="1" dirty="0">
                <a:solidFill>
                  <a:srgbClr val="FF0000"/>
                </a:solidFill>
              </a:rPr>
              <a:t>demilitarizace</a:t>
            </a:r>
            <a:r>
              <a:rPr lang="cs-CZ" dirty="0"/>
              <a:t> = odzbrojení</a:t>
            </a:r>
          </a:p>
          <a:p>
            <a:pPr marL="0" indent="0">
              <a:buNone/>
            </a:pPr>
            <a:r>
              <a:rPr lang="cs-CZ" dirty="0"/>
              <a:t>		4) </a:t>
            </a:r>
            <a:r>
              <a:rPr lang="cs-CZ" b="1" i="1" dirty="0">
                <a:solidFill>
                  <a:srgbClr val="FF0000"/>
                </a:solidFill>
              </a:rPr>
              <a:t>demonopolizace</a:t>
            </a:r>
            <a:r>
              <a:rPr lang="cs-CZ" dirty="0"/>
              <a:t> = zrušení monopolů, které pomohly 				nacistům k moci (př. výroba zbrní)</a:t>
            </a:r>
          </a:p>
        </p:txBody>
      </p:sp>
    </p:spTree>
    <p:extLst>
      <p:ext uri="{BB962C8B-B14F-4D97-AF65-F5344CB8AC3E}">
        <p14:creationId xmlns:p14="http://schemas.microsoft.com/office/powerpoint/2010/main" val="408519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VÃ½sledek obrÃ¡zku pro rozdÄlenÃ­ NÄmec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55" y="644041"/>
            <a:ext cx="44196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Norimberský proces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listopad 1945 – říjen 1946</a:t>
            </a:r>
          </a:p>
          <a:p>
            <a:r>
              <a:rPr lang="cs-CZ" dirty="0"/>
              <a:t>proces s hlavními představiteli nacistického Německa </a:t>
            </a:r>
          </a:p>
          <a:p>
            <a:r>
              <a:rPr lang="cs-CZ" dirty="0"/>
              <a:t>12 odsouzeno k trestu smrti (ostatní žalář)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https://www.youtube.com/watch?v=sMltYp826hg</a:t>
            </a:r>
            <a:endParaRPr lang="cs-CZ" dirty="0"/>
          </a:p>
          <a:p>
            <a:endParaRPr lang="cs-CZ" dirty="0"/>
          </a:p>
        </p:txBody>
      </p:sp>
      <p:pic>
        <p:nvPicPr>
          <p:cNvPr id="4098" name="Picture 2" descr="VÃ½sledek obrÃ¡zku pro norimberskÃ½ pro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61" y="3052531"/>
            <a:ext cx="3963200" cy="2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2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FF0000"/>
                </a:solidFill>
              </a:rPr>
              <a:t>Poválečné uspořádání Evropy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Polsko získalo kousek Německa, Slezsko a Kladsko </a:t>
            </a:r>
          </a:p>
          <a:p>
            <a:r>
              <a:rPr lang="cs-CZ" dirty="0"/>
              <a:t>SSSR získalo Podkarpatskou Rus, část Východního Pruska, Běloruska, + Litvu, Lotyšsko, Estonsko atd.</a:t>
            </a:r>
          </a:p>
        </p:txBody>
      </p:sp>
      <p:pic>
        <p:nvPicPr>
          <p:cNvPr id="5122" name="Picture 2" descr="VÃ½sledek obrÃ¡zku pro mapa sovÄtskÃ½ sv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64" y="3128962"/>
            <a:ext cx="3952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51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70C0"/>
                </a:solidFill>
              </a:rPr>
              <a:t>POVÁLEČNÉ ČESKOSLOVENSKO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 LETECH 1945 - 1947</a:t>
            </a:r>
          </a:p>
        </p:txBody>
      </p:sp>
    </p:spTree>
    <p:extLst>
      <p:ext uri="{BB962C8B-B14F-4D97-AF65-F5344CB8AC3E}">
        <p14:creationId xmlns:p14="http://schemas.microsoft.com/office/powerpoint/2010/main" val="37284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30303"/>
            <a:ext cx="10515600" cy="5246660"/>
          </a:xfrm>
        </p:spPr>
        <p:txBody>
          <a:bodyPr/>
          <a:lstStyle/>
          <a:p>
            <a:r>
              <a:rPr lang="cs-CZ" dirty="0"/>
              <a:t>prezidentem </a:t>
            </a:r>
            <a:r>
              <a:rPr lang="cs-CZ" b="1" i="1" dirty="0">
                <a:solidFill>
                  <a:srgbClr val="0070C0"/>
                </a:solidFill>
              </a:rPr>
              <a:t>Eduard Beneš </a:t>
            </a:r>
          </a:p>
          <a:p>
            <a:r>
              <a:rPr lang="cs-CZ" dirty="0"/>
              <a:t>vláda </a:t>
            </a:r>
            <a:r>
              <a:rPr lang="cs-CZ" b="1" i="1" dirty="0">
                <a:solidFill>
                  <a:srgbClr val="0070C0"/>
                </a:solidFill>
              </a:rPr>
              <a:t>NÁRODNÍ FRONTY </a:t>
            </a:r>
          </a:p>
          <a:p>
            <a:r>
              <a:rPr lang="cs-CZ" dirty="0"/>
              <a:t>významnou roli hráli </a:t>
            </a:r>
            <a:r>
              <a:rPr lang="cs-CZ" b="1" i="1" dirty="0">
                <a:solidFill>
                  <a:srgbClr val="0070C0"/>
                </a:solidFill>
              </a:rPr>
              <a:t>komunisté </a:t>
            </a:r>
          </a:p>
          <a:p>
            <a:pPr lvl="1"/>
            <a:r>
              <a:rPr lang="cs-CZ" dirty="0"/>
              <a:t>prosadili </a:t>
            </a:r>
            <a:r>
              <a:rPr lang="cs-CZ" b="1" i="1" dirty="0"/>
              <a:t>znárodnění</a:t>
            </a:r>
            <a:r>
              <a:rPr lang="cs-CZ" dirty="0"/>
              <a:t> (dolů, průmyslu, bank a pojišťoven)</a:t>
            </a:r>
          </a:p>
          <a:p>
            <a:pPr lvl="1"/>
            <a:r>
              <a:rPr lang="cs-CZ" dirty="0"/>
              <a:t>prosadili </a:t>
            </a:r>
            <a:r>
              <a:rPr lang="cs-CZ" b="1" i="1" dirty="0"/>
              <a:t>pozemkovou reformu </a:t>
            </a:r>
            <a:r>
              <a:rPr lang="cs-CZ" dirty="0"/>
              <a:t>(půda, která patřila odsunutým Němcům získávala nové majitele)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6146" name="Picture 2" descr="VÃ½sledek obrÃ¡zku pro beneÅ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15" y="3553633"/>
            <a:ext cx="2839085" cy="262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923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350</Words>
  <Application>Microsoft Office PowerPoint</Application>
  <PresentationFormat>Širokoúhlá obrazovka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SVĚT PO 2. SVĚTOVÉ VÁLCE</vt:lpstr>
      <vt:lpstr>Vznik OSN</vt:lpstr>
      <vt:lpstr>Postupimská konference</vt:lpstr>
      <vt:lpstr>Program poválečné obnovy Německa</vt:lpstr>
      <vt:lpstr>Prezentace aplikace PowerPoint</vt:lpstr>
      <vt:lpstr>Norimberský proces</vt:lpstr>
      <vt:lpstr>Poválečné uspořádání Evropy</vt:lpstr>
      <vt:lpstr>POVÁLEČNÉ ČESKOSLOVENSKO</vt:lpstr>
      <vt:lpstr>Prezentace aplikace PowerPoint</vt:lpstr>
      <vt:lpstr>Volby roku 1946 </vt:lpstr>
      <vt:lpstr>Odsun národnostních menšin </vt:lpstr>
      <vt:lpstr>Poválečné soudy </vt:lpstr>
      <vt:lpstr>Školství, kultura, umění a sport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 PO 2. SVĚTOVÉ VÁLCE</dc:title>
  <dc:creator>HP Inc.</dc:creator>
  <cp:lastModifiedBy>havlova93@seznam.cz</cp:lastModifiedBy>
  <cp:revision>7</cp:revision>
  <dcterms:created xsi:type="dcterms:W3CDTF">2019-03-24T17:09:22Z</dcterms:created>
  <dcterms:modified xsi:type="dcterms:W3CDTF">2020-03-31T12:52:59Z</dcterms:modified>
</cp:coreProperties>
</file>