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6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B"/>
    <a:srgbClr val="FFFF75"/>
    <a:srgbClr val="972B69"/>
    <a:srgbClr val="FFFFA3"/>
    <a:srgbClr val="FFFF29"/>
    <a:srgbClr val="DDF0FF"/>
    <a:srgbClr val="0594FF"/>
    <a:srgbClr val="B3DEFF"/>
    <a:srgbClr val="75C4FF"/>
    <a:srgbClr val="9D2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6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54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4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6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2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14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8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02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0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24B5FB-6850-416A-BE77-4FF3F1EACB30}" type="datetimeFigureOut">
              <a:rPr lang="cs-CZ" smtClean="0"/>
              <a:t>18.04.2020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EB728B-F504-4BD1-AF4C-64FED326930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418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A4CAC05B-07A3-476E-92F7-8A93226A7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78003"/>
              </p:ext>
            </p:extLst>
          </p:nvPr>
        </p:nvGraphicFramePr>
        <p:xfrm>
          <a:off x="371475" y="989330"/>
          <a:ext cx="8115300" cy="4079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61632748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6341685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5643965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657209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8350777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710439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5240426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431533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97882599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6844676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905741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236007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21993816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75678796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41508975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328053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306599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065221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47865769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21052713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7683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097651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2888045"/>
                  </a:ext>
                </a:extLst>
              </a:tr>
              <a:tr h="370840">
                <a:tc rowSpan="2" gridSpan="9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0253509"/>
                  </a:ext>
                </a:extLst>
              </a:tr>
              <a:tr h="370840">
                <a:tc gridSpan="9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48658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81741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69328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67043"/>
                  </a:ext>
                </a:extLst>
              </a:tr>
              <a:tr h="370840">
                <a:tc rowSpan="2" gridSpan="5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26208"/>
                  </a:ext>
                </a:extLst>
              </a:tr>
              <a:tr h="370840">
                <a:tc gridSpan="5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8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1256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70CC51C-CE3E-4D5D-978E-1D7EA6467CE0}"/>
              </a:ext>
            </a:extLst>
          </p:cNvPr>
          <p:cNvSpPr txBox="1"/>
          <p:nvPr/>
        </p:nvSpPr>
        <p:spPr>
          <a:xfrm>
            <a:off x="238125" y="238125"/>
            <a:ext cx="28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Vyřeš křížovku:</a:t>
            </a:r>
            <a:endParaRPr lang="cs-CZ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E89F1A1-4067-4137-BBBB-3797AF108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82770"/>
              </p:ext>
            </p:extLst>
          </p:nvPr>
        </p:nvGraphicFramePr>
        <p:xfrm>
          <a:off x="352425" y="3219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008206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bg2"/>
                      </a:solidFill>
                      <a:prstDash val="solid"/>
                    </a:lnL>
                    <a:lnR w="12700" cmpd="sng">
                      <a:solidFill>
                        <a:schemeClr val="bg2"/>
                      </a:solidFill>
                      <a:prstDash val="solid"/>
                    </a:lnR>
                    <a:lnT w="12700" cmpd="sng">
                      <a:solidFill>
                        <a:schemeClr val="bg2"/>
                      </a:solidFill>
                      <a:prstDash val="solid"/>
                    </a:lnT>
                    <a:lnB w="12700" cmpd="sng">
                      <a:solidFill>
                        <a:schemeClr val="bg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8190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27740BD-3748-4B9C-A1FB-851D3FB73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53954"/>
              </p:ext>
            </p:extLst>
          </p:nvPr>
        </p:nvGraphicFramePr>
        <p:xfrm>
          <a:off x="371475" y="2867025"/>
          <a:ext cx="208280" cy="88011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259040813"/>
                    </a:ext>
                  </a:extLst>
                </a:gridCol>
              </a:tblGrid>
              <a:tr h="8801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bg2"/>
                      </a:solidFill>
                      <a:prstDash val="solid"/>
                    </a:lnL>
                    <a:lnR w="12700" cmpd="sng">
                      <a:solidFill>
                        <a:schemeClr val="bg2"/>
                      </a:solidFill>
                      <a:prstDash val="solid"/>
                    </a:lnR>
                    <a:lnT w="12700" cmpd="sng">
                      <a:solidFill>
                        <a:schemeClr val="bg2"/>
                      </a:solidFill>
                      <a:prstDash val="solid"/>
                    </a:lnT>
                    <a:lnB w="12700" cmpd="sng">
                      <a:solidFill>
                        <a:schemeClr val="bg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355079"/>
                  </a:ext>
                </a:extLst>
              </a:tr>
            </a:tbl>
          </a:graphicData>
        </a:graphic>
      </p:graphicFrame>
      <p:sp>
        <p:nvSpPr>
          <p:cNvPr id="38" name="TextovéPole 37">
            <a:extLst>
              <a:ext uri="{FF2B5EF4-FFF2-40B4-BE49-F238E27FC236}">
                <a16:creationId xmlns:a16="http://schemas.microsoft.com/office/drawing/2014/main" id="{0FE664D2-EF97-4CBB-9A7B-3C53280C3B80}"/>
              </a:ext>
            </a:extLst>
          </p:cNvPr>
          <p:cNvSpPr txBox="1"/>
          <p:nvPr/>
        </p:nvSpPr>
        <p:spPr>
          <a:xfrm>
            <a:off x="8486775" y="552172"/>
            <a:ext cx="341632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květní obaly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amarylkovitých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tvoří …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189E8EA8-5C62-49DF-AC04-E36F8A9EE7F9}"/>
              </a:ext>
            </a:extLst>
          </p:cNvPr>
          <p:cNvSpPr txBox="1"/>
          <p:nvPr/>
        </p:nvSpPr>
        <p:spPr>
          <a:xfrm>
            <a:off x="8486775" y="1197104"/>
            <a:ext cx="36215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převažující typ plodu liliovitých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3CE9D8-6A7B-4511-BC0C-637A2C8584AB}"/>
              </a:ext>
            </a:extLst>
          </p:cNvPr>
          <p:cNvSpPr txBox="1"/>
          <p:nvPr/>
        </p:nvSpPr>
        <p:spPr>
          <a:xfrm>
            <a:off x="8486775" y="1560713"/>
            <a:ext cx="24160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hvězdník neboli …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1354517-3FB6-41E3-8987-1C25C5BF3DEE}"/>
              </a:ext>
            </a:extLst>
          </p:cNvPr>
          <p:cNvSpPr txBox="1"/>
          <p:nvPr/>
        </p:nvSpPr>
        <p:spPr>
          <a:xfrm>
            <a:off x="8486775" y="1939779"/>
            <a:ext cx="363432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česnek i cibule platí za přírodní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antibiotika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E26C4D-35D8-417E-B6B9-AA131FAD1C58}"/>
              </a:ext>
            </a:extLst>
          </p:cNvPr>
          <p:cNvSpPr txBox="1"/>
          <p:nvPr/>
        </p:nvSpPr>
        <p:spPr>
          <a:xfrm>
            <a:off x="8485917" y="2588314"/>
            <a:ext cx="260840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Holandsko je známé 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šlechtěním …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2EBEB7C-EBAD-46DC-9E02-1E236CEAA528}"/>
              </a:ext>
            </a:extLst>
          </p:cNvPr>
          <p:cNvSpPr txBox="1"/>
          <p:nvPr/>
        </p:nvSpPr>
        <p:spPr>
          <a:xfrm>
            <a:off x="8485917" y="3234645"/>
            <a:ext cx="323678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zástupce liliovitých 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nepostradatelný v kuchyni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84243E-FBAF-4E72-B325-7690B94B8945}"/>
              </a:ext>
            </a:extLst>
          </p:cNvPr>
          <p:cNvSpPr txBox="1"/>
          <p:nvPr/>
        </p:nvSpPr>
        <p:spPr>
          <a:xfrm>
            <a:off x="8485917" y="3882282"/>
            <a:ext cx="31470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velmi krátký stonek cibule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9099A8-FB31-4958-BCD0-2752753DBAA7}"/>
              </a:ext>
            </a:extLst>
          </p:cNvPr>
          <p:cNvSpPr txBox="1"/>
          <p:nvPr/>
        </p:nvSpPr>
        <p:spPr>
          <a:xfrm>
            <a:off x="8486775" y="4252920"/>
            <a:ext cx="25186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řemenatka neboli …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78B552-85A2-4B79-A9C4-6C4EFDE0169A}"/>
              </a:ext>
            </a:extLst>
          </p:cNvPr>
          <p:cNvSpPr txBox="1"/>
          <p:nvPr/>
        </p:nvSpPr>
        <p:spPr>
          <a:xfrm>
            <a:off x="8485917" y="4622252"/>
            <a:ext cx="34676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roční období, kdy kvete ocún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9A5765C-9E3E-4541-91C3-C5DBE685DBB5}"/>
              </a:ext>
            </a:extLst>
          </p:cNvPr>
          <p:cNvSpPr txBox="1"/>
          <p:nvPr/>
        </p:nvSpPr>
        <p:spPr>
          <a:xfrm>
            <a:off x="8486775" y="4992328"/>
            <a:ext cx="22749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šnytlík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neboli …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3376380-3FAD-4C82-B1BF-2382BB70A067}"/>
              </a:ext>
            </a:extLst>
          </p:cNvPr>
          <p:cNvSpPr txBox="1"/>
          <p:nvPr/>
        </p:nvSpPr>
        <p:spPr>
          <a:xfrm>
            <a:off x="8485917" y="5360916"/>
            <a:ext cx="324531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květy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amarylkovitých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z hlediska souměrnosti …</a:t>
            </a:r>
          </a:p>
        </p:txBody>
      </p:sp>
    </p:spTree>
    <p:extLst>
      <p:ext uri="{BB962C8B-B14F-4D97-AF65-F5344CB8AC3E}">
        <p14:creationId xmlns:p14="http://schemas.microsoft.com/office/powerpoint/2010/main" val="136415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A4CAC05B-07A3-476E-92F7-8A93226A7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08548"/>
              </p:ext>
            </p:extLst>
          </p:nvPr>
        </p:nvGraphicFramePr>
        <p:xfrm>
          <a:off x="2038350" y="1267460"/>
          <a:ext cx="8115300" cy="4079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61632748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6341685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5643965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657209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8350777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1710439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5240426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431533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97882599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6844676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905741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236007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21993816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75678796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41508975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328053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306599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90652213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47865769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21052713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Ě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7683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097651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2888045"/>
                  </a:ext>
                </a:extLst>
              </a:tr>
              <a:tr h="370840">
                <a:tc rowSpan="2" gridSpan="9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0253509"/>
                  </a:ext>
                </a:extLst>
              </a:tr>
              <a:tr h="370840">
                <a:tc gridSpan="9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Ů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48658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81741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69328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67043"/>
                  </a:ext>
                </a:extLst>
              </a:tr>
              <a:tr h="370840">
                <a:tc rowSpan="2" gridSpan="5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26208"/>
                  </a:ext>
                </a:extLst>
              </a:tr>
              <a:tr h="370840">
                <a:tc gridSpan="5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8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8E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1256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70CC51C-CE3E-4D5D-978E-1D7EA6467CE0}"/>
              </a:ext>
            </a:extLst>
          </p:cNvPr>
          <p:cNvSpPr txBox="1"/>
          <p:nvPr/>
        </p:nvSpPr>
        <p:spPr>
          <a:xfrm>
            <a:off x="352425" y="390525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E89F1A1-4067-4137-BBBB-3797AF1082B5}"/>
              </a:ext>
            </a:extLst>
          </p:cNvPr>
          <p:cNvGraphicFramePr>
            <a:graphicFrameLocks noGrp="1"/>
          </p:cNvGraphicFramePr>
          <p:nvPr/>
        </p:nvGraphicFramePr>
        <p:xfrm>
          <a:off x="352425" y="32194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008206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bg2"/>
                      </a:solidFill>
                      <a:prstDash val="solid"/>
                    </a:lnL>
                    <a:lnR w="12700" cmpd="sng">
                      <a:solidFill>
                        <a:schemeClr val="bg2"/>
                      </a:solidFill>
                      <a:prstDash val="solid"/>
                    </a:lnR>
                    <a:lnT w="12700" cmpd="sng">
                      <a:solidFill>
                        <a:schemeClr val="bg2"/>
                      </a:solidFill>
                      <a:prstDash val="solid"/>
                    </a:lnT>
                    <a:lnB w="12700" cmpd="sng">
                      <a:solidFill>
                        <a:schemeClr val="bg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81907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27740BD-3748-4B9C-A1FB-851D3FB73469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2867025"/>
          <a:ext cx="208280" cy="88011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259040813"/>
                    </a:ext>
                  </a:extLst>
                </a:gridCol>
              </a:tblGrid>
              <a:tr h="8801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bg2"/>
                      </a:solidFill>
                      <a:prstDash val="solid"/>
                    </a:lnL>
                    <a:lnR w="12700" cmpd="sng">
                      <a:solidFill>
                        <a:schemeClr val="bg2"/>
                      </a:solidFill>
                      <a:prstDash val="solid"/>
                    </a:lnR>
                    <a:lnT w="12700" cmpd="sng">
                      <a:solidFill>
                        <a:schemeClr val="bg2"/>
                      </a:solidFill>
                      <a:prstDash val="solid"/>
                    </a:lnT>
                    <a:lnB w="12700" cmpd="sng">
                      <a:solidFill>
                        <a:schemeClr val="bg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35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2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545BD85-35CC-4A37-A9AA-00C67539E99D}"/>
              </a:ext>
            </a:extLst>
          </p:cNvPr>
          <p:cNvSpPr txBox="1">
            <a:spLocks/>
          </p:cNvSpPr>
          <p:nvPr/>
        </p:nvSpPr>
        <p:spPr>
          <a:xfrm>
            <a:off x="2679926" y="190595"/>
            <a:ext cx="8582025" cy="15309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9600" b="1" u="sng" dirty="0">
                <a:ln>
                  <a:solidFill>
                    <a:srgbClr val="6E1C4B"/>
                  </a:solidFill>
                </a:ln>
                <a:solidFill>
                  <a:srgbClr val="972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Kosatcovité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1C2619-5A5A-4EC7-8DF6-A04498AB8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7438" r="19233"/>
          <a:stretch/>
        </p:blipFill>
        <p:spPr>
          <a:xfrm>
            <a:off x="9788976" y="1790700"/>
            <a:ext cx="2096411" cy="435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A876C43-D22E-4D89-AA32-5BD94167C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5882" r="10116" b="12441"/>
          <a:stretch/>
        </p:blipFill>
        <p:spPr>
          <a:xfrm>
            <a:off x="2994" y="4038600"/>
            <a:ext cx="4149906" cy="2819400"/>
          </a:xfrm>
          <a:prstGeom prst="ellipse">
            <a:avLst/>
          </a:prstGeom>
          <a:ln w="6350" cap="rnd">
            <a:solidFill>
              <a:srgbClr val="6E1C4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B766828-7009-49D4-9C74-A29A2EBBB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11177"/>
          <a:stretch/>
        </p:blipFill>
        <p:spPr>
          <a:xfrm>
            <a:off x="276225" y="288353"/>
            <a:ext cx="2393499" cy="2035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376911D7-27AC-4C94-9541-01C0D8ADD310}"/>
              </a:ext>
            </a:extLst>
          </p:cNvPr>
          <p:cNvSpPr/>
          <p:nvPr/>
        </p:nvSpPr>
        <p:spPr>
          <a:xfrm>
            <a:off x="382813" y="2716244"/>
            <a:ext cx="3019425" cy="930211"/>
          </a:xfrm>
          <a:prstGeom prst="wedgeRoundRectCallout">
            <a:avLst>
              <a:gd name="adj1" fmla="val 64340"/>
              <a:gd name="adj2" fmla="val -98262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Pokus se odhadnout, </a:t>
            </a:r>
          </a:p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čím budou tyto rostliny vytrvávat v zemi.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F9BC0E6-91D2-452D-A23D-3FFC2F6344C4}"/>
              </a:ext>
            </a:extLst>
          </p:cNvPr>
          <p:cNvSpPr txBox="1"/>
          <p:nvPr/>
        </p:nvSpPr>
        <p:spPr>
          <a:xfrm>
            <a:off x="3991792" y="1852113"/>
            <a:ext cx="276389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většinou byliny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90E7993-F0DD-4E54-80DC-9CA9B4BEC54E}"/>
              </a:ext>
            </a:extLst>
          </p:cNvPr>
          <p:cNvSpPr txBox="1"/>
          <p:nvPr/>
        </p:nvSpPr>
        <p:spPr>
          <a:xfrm>
            <a:off x="7043205" y="2375333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oddenky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B10F84D-8764-49A4-A872-443CD41B4720}"/>
              </a:ext>
            </a:extLst>
          </p:cNvPr>
          <p:cNvSpPr txBox="1"/>
          <p:nvPr/>
        </p:nvSpPr>
        <p:spPr>
          <a:xfrm>
            <a:off x="3991792" y="2375333"/>
            <a:ext cx="30514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podzemní hlízy,</a:t>
            </a:r>
          </a:p>
        </p:txBody>
      </p:sp>
      <p:sp>
        <p:nvSpPr>
          <p:cNvPr id="29" name="Řečová bublina: obdélníkový bublinový popisek se zakulacenými rohy 28">
            <a:extLst>
              <a:ext uri="{FF2B5EF4-FFF2-40B4-BE49-F238E27FC236}">
                <a16:creationId xmlns:a16="http://schemas.microsoft.com/office/drawing/2014/main" id="{FC011A87-6E8A-46D6-AB41-19F3AE5E1F34}"/>
              </a:ext>
            </a:extLst>
          </p:cNvPr>
          <p:cNvSpPr/>
          <p:nvPr/>
        </p:nvSpPr>
        <p:spPr>
          <a:xfrm>
            <a:off x="6604657" y="3003471"/>
            <a:ext cx="2922492" cy="930211"/>
          </a:xfrm>
          <a:prstGeom prst="wedgeRoundRectCallout">
            <a:avLst>
              <a:gd name="adj1" fmla="val -67007"/>
              <a:gd name="adj2" fmla="val -31705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pomocí obrázků </a:t>
            </a:r>
          </a:p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učebnici na str. 117 </a:t>
            </a:r>
          </a:p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popiš jejich listy.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C76E6CD-E642-4EC7-8188-03F1F1A8527E}"/>
              </a:ext>
            </a:extLst>
          </p:cNvPr>
          <p:cNvSpPr txBox="1"/>
          <p:nvPr/>
        </p:nvSpPr>
        <p:spPr>
          <a:xfrm>
            <a:off x="3991792" y="2945357"/>
            <a:ext cx="20233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úzké listy</a:t>
            </a:r>
          </a:p>
        </p:txBody>
      </p:sp>
      <p:sp>
        <p:nvSpPr>
          <p:cNvPr id="31" name="Řečová bublina: obdélníkový bublinový popisek se zakulacenými rohy 30">
            <a:extLst>
              <a:ext uri="{FF2B5EF4-FFF2-40B4-BE49-F238E27FC236}">
                <a16:creationId xmlns:a16="http://schemas.microsoft.com/office/drawing/2014/main" id="{CD784014-0871-4FEB-B513-FE79D29C1A01}"/>
              </a:ext>
            </a:extLst>
          </p:cNvPr>
          <p:cNvSpPr/>
          <p:nvPr/>
        </p:nvSpPr>
        <p:spPr>
          <a:xfrm>
            <a:off x="6604657" y="4038600"/>
            <a:ext cx="2922492" cy="930211"/>
          </a:xfrm>
          <a:prstGeom prst="wedgeRoundRectCallout">
            <a:avLst>
              <a:gd name="adj1" fmla="val -66355"/>
              <a:gd name="adj2" fmla="val -51160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Vzpomeneš si na typ květů, který se u těchto rostlin vyskytuje?</a:t>
            </a:r>
          </a:p>
        </p:txBody>
      </p:sp>
      <p:sp>
        <p:nvSpPr>
          <p:cNvPr id="32" name="Řečová bublina: obdélníkový bublinový popisek se zakulacenými rohy 31">
            <a:extLst>
              <a:ext uri="{FF2B5EF4-FFF2-40B4-BE49-F238E27FC236}">
                <a16:creationId xmlns:a16="http://schemas.microsoft.com/office/drawing/2014/main" id="{E5C96EA7-3849-4579-8021-2D95024DE342}"/>
              </a:ext>
            </a:extLst>
          </p:cNvPr>
          <p:cNvSpPr/>
          <p:nvPr/>
        </p:nvSpPr>
        <p:spPr>
          <a:xfrm>
            <a:off x="6687600" y="5111362"/>
            <a:ext cx="1378303" cy="523220"/>
          </a:xfrm>
          <a:prstGeom prst="wedgeRoundRectCallout">
            <a:avLst>
              <a:gd name="adj1" fmla="val -3468"/>
              <a:gd name="adj2" fmla="val -78467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3-četný</a:t>
            </a:r>
          </a:p>
        </p:txBody>
      </p:sp>
      <p:sp>
        <p:nvSpPr>
          <p:cNvPr id="33" name="Řečová bublina: obdélníkový bublinový popisek se zakulacenými rohy 32">
            <a:extLst>
              <a:ext uri="{FF2B5EF4-FFF2-40B4-BE49-F238E27FC236}">
                <a16:creationId xmlns:a16="http://schemas.microsoft.com/office/drawing/2014/main" id="{06C9873E-837D-44DB-BBA9-697D5111ACDF}"/>
              </a:ext>
            </a:extLst>
          </p:cNvPr>
          <p:cNvSpPr/>
          <p:nvPr/>
        </p:nvSpPr>
        <p:spPr>
          <a:xfrm>
            <a:off x="8148846" y="5111362"/>
            <a:ext cx="1378303" cy="523220"/>
          </a:xfrm>
          <a:prstGeom prst="wedgeRoundRectCallout">
            <a:avLst>
              <a:gd name="adj1" fmla="val 6898"/>
              <a:gd name="adj2" fmla="val -83928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4-četný</a:t>
            </a:r>
          </a:p>
        </p:txBody>
      </p:sp>
      <p:sp>
        <p:nvSpPr>
          <p:cNvPr id="34" name="Řečová bublina: obdélníkový bublinový popisek se zakulacenými rohy 33">
            <a:extLst>
              <a:ext uri="{FF2B5EF4-FFF2-40B4-BE49-F238E27FC236}">
                <a16:creationId xmlns:a16="http://schemas.microsoft.com/office/drawing/2014/main" id="{48A0C2DB-688C-4F3F-902D-5B8FB4D19DDC}"/>
              </a:ext>
            </a:extLst>
          </p:cNvPr>
          <p:cNvSpPr/>
          <p:nvPr/>
        </p:nvSpPr>
        <p:spPr>
          <a:xfrm>
            <a:off x="7459694" y="5710458"/>
            <a:ext cx="1378303" cy="523220"/>
          </a:xfrm>
          <a:prstGeom prst="wedgeRoundRectCallout">
            <a:avLst>
              <a:gd name="adj1" fmla="val -12"/>
              <a:gd name="adj2" fmla="val -91210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5-četný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189B516-58FF-4A39-BD87-92F323FA659A}"/>
              </a:ext>
            </a:extLst>
          </p:cNvPr>
          <p:cNvSpPr txBox="1"/>
          <p:nvPr/>
        </p:nvSpPr>
        <p:spPr>
          <a:xfrm>
            <a:off x="3402238" y="3468576"/>
            <a:ext cx="144623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květy: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8736112-E5B2-4A63-8308-C86E0ABDB1AD}"/>
              </a:ext>
            </a:extLst>
          </p:cNvPr>
          <p:cNvSpPr txBox="1"/>
          <p:nvPr/>
        </p:nvSpPr>
        <p:spPr>
          <a:xfrm>
            <a:off x="4794383" y="3468576"/>
            <a:ext cx="144623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3-četné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3324DE8D-1036-4B76-8B0D-91F92BEC2720}"/>
              </a:ext>
            </a:extLst>
          </p:cNvPr>
          <p:cNvSpPr/>
          <p:nvPr/>
        </p:nvSpPr>
        <p:spPr>
          <a:xfrm>
            <a:off x="1255058" y="811407"/>
            <a:ext cx="520933" cy="61697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D2134654-4451-4C8E-8CD9-9C77AF1F1764}"/>
              </a:ext>
            </a:extLst>
          </p:cNvPr>
          <p:cNvSpPr txBox="1"/>
          <p:nvPr/>
        </p:nvSpPr>
        <p:spPr>
          <a:xfrm>
            <a:off x="4125353" y="5689240"/>
            <a:ext cx="12827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plod: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A8C279C6-E9E3-40F2-B31B-F2F0A9DE3BBF}"/>
              </a:ext>
            </a:extLst>
          </p:cNvPr>
          <p:cNvSpPr/>
          <p:nvPr/>
        </p:nvSpPr>
        <p:spPr>
          <a:xfrm>
            <a:off x="5366501" y="4041041"/>
            <a:ext cx="220439" cy="22043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21F4CB33-BAB7-43FA-B0E6-0E23190E2B59}"/>
              </a:ext>
            </a:extLst>
          </p:cNvPr>
          <p:cNvCxnSpPr>
            <a:cxnSpLocks/>
          </p:cNvCxnSpPr>
          <p:nvPr/>
        </p:nvCxnSpPr>
        <p:spPr>
          <a:xfrm>
            <a:off x="5476721" y="4261480"/>
            <a:ext cx="0" cy="2215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7AF3DCD1-ED3C-419C-BB98-EBE4473059D4}"/>
              </a:ext>
            </a:extLst>
          </p:cNvPr>
          <p:cNvCxnSpPr>
            <a:cxnSpLocks/>
          </p:cNvCxnSpPr>
          <p:nvPr/>
        </p:nvCxnSpPr>
        <p:spPr>
          <a:xfrm flipH="1">
            <a:off x="5381455" y="4372250"/>
            <a:ext cx="1905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louk 48">
            <a:extLst>
              <a:ext uri="{FF2B5EF4-FFF2-40B4-BE49-F238E27FC236}">
                <a16:creationId xmlns:a16="http://schemas.microsoft.com/office/drawing/2014/main" id="{15DD6217-45E8-4316-B154-0E06F8B3B2C5}"/>
              </a:ext>
            </a:extLst>
          </p:cNvPr>
          <p:cNvSpPr/>
          <p:nvPr/>
        </p:nvSpPr>
        <p:spPr>
          <a:xfrm rot="8052163">
            <a:off x="5221881" y="3515409"/>
            <a:ext cx="509512" cy="509512"/>
          </a:xfrm>
          <a:prstGeom prst="arc">
            <a:avLst>
              <a:gd name="adj1" fmla="val 16503798"/>
              <a:gd name="adj2" fmla="val 21399339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Řečová bublina: obdélníkový bublinový popisek se zakulacenými rohy 49">
            <a:extLst>
              <a:ext uri="{FF2B5EF4-FFF2-40B4-BE49-F238E27FC236}">
                <a16:creationId xmlns:a16="http://schemas.microsoft.com/office/drawing/2014/main" id="{F3EAC984-CC93-40E4-A98A-B3ADE2C03A30}"/>
              </a:ext>
            </a:extLst>
          </p:cNvPr>
          <p:cNvSpPr/>
          <p:nvPr/>
        </p:nvSpPr>
        <p:spPr>
          <a:xfrm>
            <a:off x="3998589" y="4022383"/>
            <a:ext cx="1123228" cy="606810"/>
          </a:xfrm>
          <a:prstGeom prst="wedgeRoundRectCallout">
            <a:avLst>
              <a:gd name="adj1" fmla="val 60132"/>
              <a:gd name="adj2" fmla="val -42364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Vysvětli </a:t>
            </a:r>
          </a:p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symbol.</a:t>
            </a:r>
          </a:p>
        </p:txBody>
      </p:sp>
      <p:sp>
        <p:nvSpPr>
          <p:cNvPr id="51" name="Řečová bublina: obdélníkový bublinový popisek se zakulacenými rohy 50">
            <a:extLst>
              <a:ext uri="{FF2B5EF4-FFF2-40B4-BE49-F238E27FC236}">
                <a16:creationId xmlns:a16="http://schemas.microsoft.com/office/drawing/2014/main" id="{DC28395C-1A7B-491B-A9E8-1E852FF07132}"/>
              </a:ext>
            </a:extLst>
          </p:cNvPr>
          <p:cNvSpPr/>
          <p:nvPr/>
        </p:nvSpPr>
        <p:spPr>
          <a:xfrm>
            <a:off x="4902846" y="5175324"/>
            <a:ext cx="1680440" cy="412323"/>
          </a:xfrm>
          <a:prstGeom prst="wedgeRoundRectCallout">
            <a:avLst>
              <a:gd name="adj1" fmla="val -41445"/>
              <a:gd name="adj2" fmla="val -193972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oboupohlavné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65A79329-8E98-4C1D-B582-AC3DEE55D76B}"/>
              </a:ext>
            </a:extLst>
          </p:cNvPr>
          <p:cNvSpPr txBox="1"/>
          <p:nvPr/>
        </p:nvSpPr>
        <p:spPr>
          <a:xfrm>
            <a:off x="5283172" y="5689240"/>
            <a:ext cx="14638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tobolka</a:t>
            </a:r>
          </a:p>
        </p:txBody>
      </p:sp>
      <p:sp>
        <p:nvSpPr>
          <p:cNvPr id="54" name="Řečová bublina: obdélníkový bublinový popisek se zakulacenými rohy 53">
            <a:extLst>
              <a:ext uri="{FF2B5EF4-FFF2-40B4-BE49-F238E27FC236}">
                <a16:creationId xmlns:a16="http://schemas.microsoft.com/office/drawing/2014/main" id="{6E61E1CB-1DE1-48AA-9C73-03986BF1D77B}"/>
              </a:ext>
            </a:extLst>
          </p:cNvPr>
          <p:cNvSpPr/>
          <p:nvPr/>
        </p:nvSpPr>
        <p:spPr>
          <a:xfrm>
            <a:off x="4140204" y="4714526"/>
            <a:ext cx="917832" cy="412323"/>
          </a:xfrm>
          <a:prstGeom prst="wedgeRoundRectCallout">
            <a:avLst>
              <a:gd name="adj1" fmla="val 43144"/>
              <a:gd name="adj2" fmla="val -76158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samčí</a:t>
            </a:r>
          </a:p>
        </p:txBody>
      </p:sp>
      <p:sp>
        <p:nvSpPr>
          <p:cNvPr id="55" name="Řečová bublina: obdélníkový bublinový popisek se zakulacenými rohy 54">
            <a:extLst>
              <a:ext uri="{FF2B5EF4-FFF2-40B4-BE49-F238E27FC236}">
                <a16:creationId xmlns:a16="http://schemas.microsoft.com/office/drawing/2014/main" id="{74D16D17-59E9-4718-AEE1-44ECD00F73E8}"/>
              </a:ext>
            </a:extLst>
          </p:cNvPr>
          <p:cNvSpPr/>
          <p:nvPr/>
        </p:nvSpPr>
        <p:spPr>
          <a:xfrm>
            <a:off x="5503104" y="4605300"/>
            <a:ext cx="917832" cy="412323"/>
          </a:xfrm>
          <a:prstGeom prst="wedgeRoundRectCallout">
            <a:avLst>
              <a:gd name="adj1" fmla="val -100069"/>
              <a:gd name="adj2" fmla="val -73847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samičí</a:t>
            </a:r>
          </a:p>
        </p:txBody>
      </p:sp>
    </p:spTree>
    <p:extLst>
      <p:ext uri="{BB962C8B-B14F-4D97-AF65-F5344CB8AC3E}">
        <p14:creationId xmlns:p14="http://schemas.microsoft.com/office/powerpoint/2010/main" val="90655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3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3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8" grpId="0"/>
      <p:bldP spid="21" grpId="0"/>
      <p:bldP spid="22" grpId="0"/>
      <p:bldP spid="29" grpId="0" animBg="1"/>
      <p:bldP spid="30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6" grpId="0"/>
      <p:bldP spid="41" grpId="0" animBg="1"/>
      <p:bldP spid="42" grpId="0"/>
      <p:bldP spid="43" grpId="0" animBg="1"/>
      <p:bldP spid="49" grpId="0" animBg="1"/>
      <p:bldP spid="50" grpId="0" animBg="1"/>
      <p:bldP spid="51" grpId="0" animBg="1"/>
      <p:bldP spid="51" grpId="1" animBg="1"/>
      <p:bldP spid="53" grpId="0"/>
      <p:bldP spid="54" grpId="0" animBg="1"/>
      <p:bldP spid="54" grpId="1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545BD85-35CC-4A37-A9AA-00C67539E99D}"/>
              </a:ext>
            </a:extLst>
          </p:cNvPr>
          <p:cNvSpPr txBox="1">
            <a:spLocks/>
          </p:cNvSpPr>
          <p:nvPr/>
        </p:nvSpPr>
        <p:spPr>
          <a:xfrm>
            <a:off x="168726" y="119135"/>
            <a:ext cx="4552950" cy="1140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7000" b="1" u="sng" dirty="0">
                <a:ln>
                  <a:solidFill>
                    <a:srgbClr val="6E1C4B"/>
                  </a:solidFill>
                </a:ln>
                <a:solidFill>
                  <a:srgbClr val="972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Zástupci</a:t>
            </a:r>
          </a:p>
        </p:txBody>
      </p:sp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376911D7-27AC-4C94-9541-01C0D8ADD310}"/>
              </a:ext>
            </a:extLst>
          </p:cNvPr>
          <p:cNvSpPr/>
          <p:nvPr/>
        </p:nvSpPr>
        <p:spPr>
          <a:xfrm>
            <a:off x="5172216" y="241281"/>
            <a:ext cx="2510515" cy="709740"/>
          </a:xfrm>
          <a:prstGeom prst="wedgeRoundRectCallout">
            <a:avLst>
              <a:gd name="adj1" fmla="val -69322"/>
              <a:gd name="adj2" fmla="val 1024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Dovedeš je správně pojmenovat?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B10F84D-8764-49A4-A872-443CD41B4720}"/>
              </a:ext>
            </a:extLst>
          </p:cNvPr>
          <p:cNvSpPr txBox="1"/>
          <p:nvPr/>
        </p:nvSpPr>
        <p:spPr>
          <a:xfrm>
            <a:off x="7830561" y="427801"/>
            <a:ext cx="39613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hojně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zahrádkách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D84DED-C9FA-44D4-87A9-ABA1DB363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2866" r="21107"/>
          <a:stretch/>
        </p:blipFill>
        <p:spPr>
          <a:xfrm>
            <a:off x="149566" y="4354506"/>
            <a:ext cx="2177860" cy="18495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D7F1E57-76C2-4B97-8D5D-CFFC89BF0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2744"/>
          <a:stretch/>
        </p:blipFill>
        <p:spPr>
          <a:xfrm>
            <a:off x="259421" y="1375079"/>
            <a:ext cx="3573711" cy="272535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804A63E-B6D5-4F47-A3A6-961882F94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5585" r="21168"/>
          <a:stretch/>
        </p:blipFill>
        <p:spPr>
          <a:xfrm>
            <a:off x="6815406" y="4346281"/>
            <a:ext cx="1510090" cy="187356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39B0234-A145-44C9-B9C6-B851B9F065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5621" r="28710"/>
          <a:stretch/>
        </p:blipFill>
        <p:spPr>
          <a:xfrm>
            <a:off x="9047395" y="1250714"/>
            <a:ext cx="2885184" cy="271708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5DB48A6F-EA11-474C-9090-2B1F97FF15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r="10166"/>
          <a:stretch/>
        </p:blipFill>
        <p:spPr>
          <a:xfrm>
            <a:off x="10298600" y="4340466"/>
            <a:ext cx="1743834" cy="1857467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B56C1EB0-9EAC-44E0-A997-81ACDFE419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r="7859"/>
          <a:stretch/>
        </p:blipFill>
        <p:spPr>
          <a:xfrm>
            <a:off x="4727672" y="4354506"/>
            <a:ext cx="1958534" cy="18574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9A55CB-4F89-4ED4-89B8-3F0ADCBA29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13718" r="20951"/>
          <a:stretch/>
        </p:blipFill>
        <p:spPr>
          <a:xfrm>
            <a:off x="2442899" y="4354506"/>
            <a:ext cx="2153956" cy="185746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8443BD-F0E9-43A6-B305-895FDD3B2CAD}"/>
              </a:ext>
            </a:extLst>
          </p:cNvPr>
          <p:cNvSpPr txBox="1"/>
          <p:nvPr/>
        </p:nvSpPr>
        <p:spPr>
          <a:xfrm>
            <a:off x="5638882" y="989104"/>
            <a:ext cx="15263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kosatec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2F6EA82-0DC0-47B4-9372-689FE878C04E}"/>
              </a:ext>
            </a:extLst>
          </p:cNvPr>
          <p:cNvSpPr txBox="1"/>
          <p:nvPr/>
        </p:nvSpPr>
        <p:spPr>
          <a:xfrm>
            <a:off x="3891701" y="2036067"/>
            <a:ext cx="1984839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nejhojnější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66B652B-A743-4ECB-9A04-DBD644DDB133}"/>
              </a:ext>
            </a:extLst>
          </p:cNvPr>
          <p:cNvSpPr txBox="1"/>
          <p:nvPr/>
        </p:nvSpPr>
        <p:spPr>
          <a:xfrm>
            <a:off x="3859512" y="2534701"/>
            <a:ext cx="3172663" cy="16927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má rád bahnité </a:t>
            </a:r>
          </a:p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půdy, najdeme </a:t>
            </a:r>
            <a:b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 na březích, </a:t>
            </a:r>
          </a:p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 lužních lesích, …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AC8472-CC2B-44F8-B09C-F509C23255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23853"/>
          <a:stretch/>
        </p:blipFill>
        <p:spPr>
          <a:xfrm>
            <a:off x="8416684" y="4354506"/>
            <a:ext cx="1790728" cy="185746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806AE47-2A43-4560-84EB-8D348FD50BED}"/>
              </a:ext>
            </a:extLst>
          </p:cNvPr>
          <p:cNvSpPr txBox="1"/>
          <p:nvPr/>
        </p:nvSpPr>
        <p:spPr>
          <a:xfrm>
            <a:off x="4541160" y="1454219"/>
            <a:ext cx="10038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žlutý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D268EF1-6957-4EA1-AF39-580385661C70}"/>
              </a:ext>
            </a:extLst>
          </p:cNvPr>
          <p:cNvSpPr txBox="1"/>
          <p:nvPr/>
        </p:nvSpPr>
        <p:spPr>
          <a:xfrm>
            <a:off x="7058555" y="1512324"/>
            <a:ext cx="15440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sibiřský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807BD1D-FF8F-4DB3-8591-023F037D46F9}"/>
              </a:ext>
            </a:extLst>
          </p:cNvPr>
          <p:cNvSpPr txBox="1"/>
          <p:nvPr/>
        </p:nvSpPr>
        <p:spPr>
          <a:xfrm>
            <a:off x="6563164" y="2032231"/>
            <a:ext cx="2260555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 ČR vzácný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366462D-F56D-49D2-B177-49C075DF2517}"/>
              </a:ext>
            </a:extLst>
          </p:cNvPr>
          <p:cNvSpPr txBox="1"/>
          <p:nvPr/>
        </p:nvSpPr>
        <p:spPr>
          <a:xfrm>
            <a:off x="6560021" y="2541115"/>
            <a:ext cx="2541080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silně ohrožený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450A91D-61FB-449A-8C1A-B9104147BB61}"/>
              </a:ext>
            </a:extLst>
          </p:cNvPr>
          <p:cNvSpPr txBox="1"/>
          <p:nvPr/>
        </p:nvSpPr>
        <p:spPr>
          <a:xfrm>
            <a:off x="6560021" y="3045926"/>
            <a:ext cx="2467342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vyšlechtěna </a:t>
            </a:r>
          </a:p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řada kultivarů</a:t>
            </a:r>
          </a:p>
        </p:txBody>
      </p:sp>
    </p:spTree>
    <p:extLst>
      <p:ext uri="{BB962C8B-B14F-4D97-AF65-F5344CB8AC3E}">
        <p14:creationId xmlns:p14="http://schemas.microsoft.com/office/powerpoint/2010/main" val="254685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22" grpId="0"/>
      <p:bldP spid="17" grpId="0"/>
      <p:bldP spid="18" grpId="0"/>
      <p:bldP spid="20" grpId="0"/>
      <p:bldP spid="21" grpId="0"/>
      <p:bldP spid="24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376911D7-27AC-4C94-9541-01C0D8ADD310}"/>
              </a:ext>
            </a:extLst>
          </p:cNvPr>
          <p:cNvSpPr/>
          <p:nvPr/>
        </p:nvSpPr>
        <p:spPr>
          <a:xfrm>
            <a:off x="8417542" y="274777"/>
            <a:ext cx="2741707" cy="519605"/>
          </a:xfrm>
          <a:prstGeom prst="wedgeRoundRectCallout">
            <a:avLst>
              <a:gd name="adj1" fmla="val -73374"/>
              <a:gd name="adj2" fmla="val 5958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Víš, jak se jim také říká?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B10F84D-8764-49A4-A872-443CD41B4720}"/>
              </a:ext>
            </a:extLst>
          </p:cNvPr>
          <p:cNvSpPr txBox="1"/>
          <p:nvPr/>
        </p:nvSpPr>
        <p:spPr>
          <a:xfrm>
            <a:off x="8690721" y="3716591"/>
            <a:ext cx="3377848" cy="20928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zahrádkách jsou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hojní kříženci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vypěstovaní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 mečíků původem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 jižní Afriky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8443BD-F0E9-43A6-B305-895FDD3B2CAD}"/>
              </a:ext>
            </a:extLst>
          </p:cNvPr>
          <p:cNvSpPr txBox="1"/>
          <p:nvPr/>
        </p:nvSpPr>
        <p:spPr>
          <a:xfrm>
            <a:off x="4702424" y="315588"/>
            <a:ext cx="14045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mečíky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CAC1EB-57DC-41B6-B38C-093BD2220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8" y="3839039"/>
            <a:ext cx="8491036" cy="21243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F2B4E3-07F9-42FA-8C12-82C858F44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3" y="1137225"/>
            <a:ext cx="1598618" cy="240500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33F791FA-18BC-4F9B-B0E2-F0A98F7D9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r="9894"/>
          <a:stretch/>
        </p:blipFill>
        <p:spPr>
          <a:xfrm flipH="1">
            <a:off x="6329084" y="1137225"/>
            <a:ext cx="1273325" cy="2399597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7CEE5EEA-3F67-47B7-8916-7D4DCAEA6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7017"/>
          <a:stretch/>
        </p:blipFill>
        <p:spPr>
          <a:xfrm>
            <a:off x="340545" y="322367"/>
            <a:ext cx="4142232" cy="3219858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679A3FBB-8831-41A6-94D5-609BD948D5EA}"/>
              </a:ext>
            </a:extLst>
          </p:cNvPr>
          <p:cNvSpPr txBox="1"/>
          <p:nvPr/>
        </p:nvSpPr>
        <p:spPr>
          <a:xfrm>
            <a:off x="7747446" y="1269561"/>
            <a:ext cx="41040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 ČR přirozeně 2 druhy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8D26AD6-BAC4-4C92-B70B-AFF27F0DEC16}"/>
              </a:ext>
            </a:extLst>
          </p:cNvPr>
          <p:cNvSpPr txBox="1"/>
          <p:nvPr/>
        </p:nvSpPr>
        <p:spPr>
          <a:xfrm>
            <a:off x="7746812" y="1792781"/>
            <a:ext cx="4083169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oba patří k ohroženým </a:t>
            </a:r>
          </a:p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rostlinám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D90FD53-B6AC-45EC-B26C-F4161B1C433C}"/>
              </a:ext>
            </a:extLst>
          </p:cNvPr>
          <p:cNvSpPr txBox="1"/>
          <p:nvPr/>
        </p:nvSpPr>
        <p:spPr>
          <a:xfrm>
            <a:off x="5864565" y="315588"/>
            <a:ext cx="18822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(gladioly)</a:t>
            </a:r>
          </a:p>
        </p:txBody>
      </p:sp>
    </p:spTree>
    <p:extLst>
      <p:ext uri="{BB962C8B-B14F-4D97-AF65-F5344CB8AC3E}">
        <p14:creationId xmlns:p14="http://schemas.microsoft.com/office/powerpoint/2010/main" val="216959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17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Řečová bublina: obdélníkový bublinový popisek se zakulacenými rohy 14">
            <a:extLst>
              <a:ext uri="{FF2B5EF4-FFF2-40B4-BE49-F238E27FC236}">
                <a16:creationId xmlns:a16="http://schemas.microsoft.com/office/drawing/2014/main" id="{376911D7-27AC-4C94-9541-01C0D8ADD310}"/>
              </a:ext>
            </a:extLst>
          </p:cNvPr>
          <p:cNvSpPr/>
          <p:nvPr/>
        </p:nvSpPr>
        <p:spPr>
          <a:xfrm>
            <a:off x="6877045" y="188944"/>
            <a:ext cx="5087067" cy="433440"/>
          </a:xfrm>
          <a:prstGeom prst="wedgeRoundRectCallout">
            <a:avLst>
              <a:gd name="adj1" fmla="val -56540"/>
              <a:gd name="adj2" fmla="val 1024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Možná je spíše znáš pod následujícím názvem.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8443BD-F0E9-43A6-B305-895FDD3B2CAD}"/>
              </a:ext>
            </a:extLst>
          </p:cNvPr>
          <p:cNvSpPr txBox="1"/>
          <p:nvPr/>
        </p:nvSpPr>
        <p:spPr>
          <a:xfrm>
            <a:off x="157116" y="163682"/>
            <a:ext cx="14654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šafrány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79A3FBB-8831-41A6-94D5-609BD948D5EA}"/>
              </a:ext>
            </a:extLst>
          </p:cNvPr>
          <p:cNvSpPr txBox="1"/>
          <p:nvPr/>
        </p:nvSpPr>
        <p:spPr>
          <a:xfrm>
            <a:off x="9644875" y="624872"/>
            <a:ext cx="254441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rozkvétají brzy 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 jaře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D90FD53-B6AC-45EC-B26C-F4161B1C433C}"/>
              </a:ext>
            </a:extLst>
          </p:cNvPr>
          <p:cNvSpPr txBox="1"/>
          <p:nvPr/>
        </p:nvSpPr>
        <p:spPr>
          <a:xfrm>
            <a:off x="1402163" y="163232"/>
            <a:ext cx="19046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(krokusy)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2DE15D-D827-4E9C-9487-3F91E560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" y="3194687"/>
            <a:ext cx="2537092" cy="16947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6AF390-DB8E-4A58-904C-11AA139A9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5420" r="12068" b="4332"/>
          <a:stretch/>
        </p:blipFill>
        <p:spPr>
          <a:xfrm>
            <a:off x="2746741" y="3198287"/>
            <a:ext cx="2127903" cy="16875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5F10B1-2C61-4483-9305-13B0167B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8" y="3194687"/>
            <a:ext cx="2537093" cy="16947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A2C568-CFED-4806-BDDA-79336D7A44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4920" r="28763"/>
          <a:stretch/>
        </p:blipFill>
        <p:spPr>
          <a:xfrm>
            <a:off x="3543005" y="290557"/>
            <a:ext cx="2804222" cy="27432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99D5492-3A02-436F-A744-0FE6FBB3F3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13205" r="3112" b="6279"/>
          <a:stretch/>
        </p:blipFill>
        <p:spPr>
          <a:xfrm>
            <a:off x="6435184" y="777536"/>
            <a:ext cx="3207635" cy="211722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5A5CD69-8225-4144-B12C-8A2978EE74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" y="817073"/>
            <a:ext cx="3325026" cy="221668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71B3775-1442-49FC-B79A-D7F18F1346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t="1463" r="13802" b="8488"/>
          <a:stretch/>
        </p:blipFill>
        <p:spPr>
          <a:xfrm>
            <a:off x="7581535" y="3015976"/>
            <a:ext cx="2544417" cy="2303039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E68C264C-72C0-4BF4-9355-37C8085C2643}"/>
              </a:ext>
            </a:extLst>
          </p:cNvPr>
          <p:cNvSpPr txBox="1"/>
          <p:nvPr/>
        </p:nvSpPr>
        <p:spPr>
          <a:xfrm>
            <a:off x="9635848" y="1513285"/>
            <a:ext cx="254441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→</a:t>
            </a:r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bíle, žlutě,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fialově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C836262-BB5C-4A5C-90E1-5A27A136B1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/>
          <a:stretch/>
        </p:blipFill>
        <p:spPr>
          <a:xfrm>
            <a:off x="9746488" y="4836920"/>
            <a:ext cx="2433777" cy="1532074"/>
          </a:xfrm>
          <a:prstGeom prst="ellipse">
            <a:avLst/>
          </a:prstGeom>
          <a:ln w="3175" cap="rnd">
            <a:solidFill>
              <a:srgbClr val="972B6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185071-0DED-4B69-AC56-1DBA9F1A8A24}"/>
              </a:ext>
            </a:extLst>
          </p:cNvPr>
          <p:cNvSpPr txBox="1"/>
          <p:nvPr/>
        </p:nvSpPr>
        <p:spPr>
          <a:xfrm>
            <a:off x="70987" y="4877122"/>
            <a:ext cx="208582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972B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šafrán setý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F8289A5-D62D-4A62-8280-03A60DCD4858}"/>
              </a:ext>
            </a:extLst>
          </p:cNvPr>
          <p:cNvSpPr txBox="1"/>
          <p:nvPr/>
        </p:nvSpPr>
        <p:spPr>
          <a:xfrm>
            <a:off x="9608173" y="2405837"/>
            <a:ext cx="2635923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přirozeně v ČR   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opět 2 druhy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(kriticky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ohrožené)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88B339-7EFB-4E4D-98C9-4600244DC5F9}"/>
              </a:ext>
            </a:extLst>
          </p:cNvPr>
          <p:cNvSpPr txBox="1"/>
          <p:nvPr/>
        </p:nvSpPr>
        <p:spPr>
          <a:xfrm>
            <a:off x="2028956" y="4877122"/>
            <a:ext cx="57705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pěstován jako 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koření + barvivo</a:t>
            </a:r>
          </a:p>
        </p:txBody>
      </p:sp>
      <p:sp>
        <p:nvSpPr>
          <p:cNvPr id="22" name="Řečová bublina: obdélníkový bublinový popisek se zakulacenými rohy 21">
            <a:extLst>
              <a:ext uri="{FF2B5EF4-FFF2-40B4-BE49-F238E27FC236}">
                <a16:creationId xmlns:a16="http://schemas.microsoft.com/office/drawing/2014/main" id="{A5E9D843-7E9D-4A0E-8252-66DFA8FF6454}"/>
              </a:ext>
            </a:extLst>
          </p:cNvPr>
          <p:cNvSpPr/>
          <p:nvPr/>
        </p:nvSpPr>
        <p:spPr>
          <a:xfrm>
            <a:off x="8282166" y="5899705"/>
            <a:ext cx="1267403" cy="316998"/>
          </a:xfrm>
          <a:prstGeom prst="wedgeRoundRectCallout">
            <a:avLst>
              <a:gd name="adj1" fmla="val -56540"/>
              <a:gd name="adj2" fmla="val 1024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Sbírají se:</a:t>
            </a:r>
          </a:p>
        </p:txBody>
      </p:sp>
      <p:sp>
        <p:nvSpPr>
          <p:cNvPr id="23" name="Řečová bublina: obdélníkový bublinový popisek se zakulacenými rohy 22">
            <a:extLst>
              <a:ext uri="{FF2B5EF4-FFF2-40B4-BE49-F238E27FC236}">
                <a16:creationId xmlns:a16="http://schemas.microsoft.com/office/drawing/2014/main" id="{FA5DDBB8-4048-4532-B8ED-21155FDCA4B4}"/>
              </a:ext>
            </a:extLst>
          </p:cNvPr>
          <p:cNvSpPr/>
          <p:nvPr/>
        </p:nvSpPr>
        <p:spPr>
          <a:xfrm>
            <a:off x="6243343" y="6439867"/>
            <a:ext cx="1267403" cy="355797"/>
          </a:xfrm>
          <a:prstGeom prst="wedgeRoundRectCallout">
            <a:avLst>
              <a:gd name="adj1" fmla="val 97375"/>
              <a:gd name="adj2" fmla="val -99329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tyčinky</a:t>
            </a:r>
          </a:p>
        </p:txBody>
      </p:sp>
      <p:sp>
        <p:nvSpPr>
          <p:cNvPr id="25" name="Řečová bublina: obdélníkový bublinový popisek se zakulacenými rohy 24">
            <a:extLst>
              <a:ext uri="{FF2B5EF4-FFF2-40B4-BE49-F238E27FC236}">
                <a16:creationId xmlns:a16="http://schemas.microsoft.com/office/drawing/2014/main" id="{01789F48-F55F-4D4C-892D-20D827CAEF15}"/>
              </a:ext>
            </a:extLst>
          </p:cNvPr>
          <p:cNvSpPr/>
          <p:nvPr/>
        </p:nvSpPr>
        <p:spPr>
          <a:xfrm>
            <a:off x="7639130" y="6439868"/>
            <a:ext cx="1267403" cy="355797"/>
          </a:xfrm>
          <a:prstGeom prst="wedgeRoundRectCallout">
            <a:avLst>
              <a:gd name="adj1" fmla="val 36908"/>
              <a:gd name="adj2" fmla="val -94433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blizny</a:t>
            </a:r>
          </a:p>
        </p:txBody>
      </p:sp>
      <p:sp>
        <p:nvSpPr>
          <p:cNvPr id="26" name="Řečová bublina: obdélníkový bublinový popisek se zakulacenými rohy 25">
            <a:extLst>
              <a:ext uri="{FF2B5EF4-FFF2-40B4-BE49-F238E27FC236}">
                <a16:creationId xmlns:a16="http://schemas.microsoft.com/office/drawing/2014/main" id="{B241C127-53D8-43F7-93F9-F5E2D56DAE31}"/>
              </a:ext>
            </a:extLst>
          </p:cNvPr>
          <p:cNvSpPr/>
          <p:nvPr/>
        </p:nvSpPr>
        <p:spPr>
          <a:xfrm>
            <a:off x="9032936" y="6439868"/>
            <a:ext cx="1267403" cy="355797"/>
          </a:xfrm>
          <a:prstGeom prst="wedgeRoundRectCallout">
            <a:avLst>
              <a:gd name="adj1" fmla="val -47607"/>
              <a:gd name="adj2" fmla="val -87091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čnělky</a:t>
            </a:r>
          </a:p>
        </p:txBody>
      </p:sp>
      <p:sp>
        <p:nvSpPr>
          <p:cNvPr id="27" name="Řečová bublina: obdélníkový bublinový popisek se zakulacenými rohy 26">
            <a:extLst>
              <a:ext uri="{FF2B5EF4-FFF2-40B4-BE49-F238E27FC236}">
                <a16:creationId xmlns:a16="http://schemas.microsoft.com/office/drawing/2014/main" id="{09B7E99F-C4EF-4A22-97D3-2ED3537F4830}"/>
              </a:ext>
            </a:extLst>
          </p:cNvPr>
          <p:cNvSpPr/>
          <p:nvPr/>
        </p:nvSpPr>
        <p:spPr>
          <a:xfrm>
            <a:off x="10426742" y="6439868"/>
            <a:ext cx="1537370" cy="355797"/>
          </a:xfrm>
          <a:prstGeom prst="wedgeRoundRectCallout">
            <a:avLst>
              <a:gd name="adj1" fmla="val -100724"/>
              <a:gd name="adj2" fmla="val -104224"/>
              <a:gd name="adj3" fmla="val 1666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7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semeníky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AA70B6B-BC74-496C-9E1A-93F9FB0E69A8}"/>
              </a:ext>
            </a:extLst>
          </p:cNvPr>
          <p:cNvCxnSpPr>
            <a:cxnSpLocks/>
          </p:cNvCxnSpPr>
          <p:nvPr/>
        </p:nvCxnSpPr>
        <p:spPr>
          <a:xfrm flipH="1">
            <a:off x="4863705" y="5306346"/>
            <a:ext cx="332892" cy="161781"/>
          </a:xfrm>
          <a:prstGeom prst="straightConnector1">
            <a:avLst/>
          </a:prstGeom>
          <a:ln w="28575">
            <a:solidFill>
              <a:srgbClr val="972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C2B623A-C75B-40A0-A67F-7AA631B590E8}"/>
              </a:ext>
            </a:extLst>
          </p:cNvPr>
          <p:cNvSpPr txBox="1"/>
          <p:nvPr/>
        </p:nvSpPr>
        <p:spPr>
          <a:xfrm>
            <a:off x="5163681" y="5409026"/>
            <a:ext cx="247323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nahořklá chuť </a:t>
            </a:r>
          </a:p>
          <a:p>
            <a:pPr algn="ctr"/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žlutá barva</a:t>
            </a:r>
            <a:endParaRPr lang="cs-CZ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E391A39-CC01-4446-B95C-7B9B379CB3B4}"/>
              </a:ext>
            </a:extLst>
          </p:cNvPr>
          <p:cNvSpPr txBox="1"/>
          <p:nvPr/>
        </p:nvSpPr>
        <p:spPr>
          <a:xfrm>
            <a:off x="1990957" y="5409026"/>
            <a:ext cx="316375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nejdražší a vzácné </a:t>
            </a:r>
          </a:p>
          <a:p>
            <a:pPr algn="ctr"/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(ruční sběr)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AF55142C-27A4-40EA-930D-06CDA289D180}"/>
              </a:ext>
            </a:extLst>
          </p:cNvPr>
          <p:cNvCxnSpPr>
            <a:cxnSpLocks/>
          </p:cNvCxnSpPr>
          <p:nvPr/>
        </p:nvCxnSpPr>
        <p:spPr>
          <a:xfrm>
            <a:off x="5195196" y="5306346"/>
            <a:ext cx="326074" cy="161781"/>
          </a:xfrm>
          <a:prstGeom prst="straightConnector1">
            <a:avLst/>
          </a:prstGeom>
          <a:ln w="28575">
            <a:solidFill>
              <a:srgbClr val="972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>
            <a:extLst>
              <a:ext uri="{FF2B5EF4-FFF2-40B4-BE49-F238E27FC236}">
                <a16:creationId xmlns:a16="http://schemas.microsoft.com/office/drawing/2014/main" id="{592267D2-3E24-4DEB-AC91-6978230FA42E}"/>
              </a:ext>
            </a:extLst>
          </p:cNvPr>
          <p:cNvSpPr/>
          <p:nvPr/>
        </p:nvSpPr>
        <p:spPr>
          <a:xfrm>
            <a:off x="9199975" y="3906345"/>
            <a:ext cx="938431" cy="930575"/>
          </a:xfrm>
          <a:prstGeom prst="ellipse">
            <a:avLst/>
          </a:prstGeom>
          <a:noFill/>
          <a:ln w="412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02BEC50-8176-4F5D-B492-D9E4884BDEB0}"/>
              </a:ext>
            </a:extLst>
          </p:cNvPr>
          <p:cNvSpPr txBox="1"/>
          <p:nvPr/>
        </p:nvSpPr>
        <p:spPr>
          <a:xfrm>
            <a:off x="10349437" y="4278263"/>
            <a:ext cx="15254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ln>
                  <a:solidFill>
                    <a:srgbClr val="FFFF4B"/>
                  </a:solidFill>
                </a:ln>
                <a:solidFill>
                  <a:srgbClr val="FFF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čnělky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7578D192-F6B6-4E59-BB58-4B2A91E5AEDB}"/>
              </a:ext>
            </a:extLst>
          </p:cNvPr>
          <p:cNvSpPr txBox="1"/>
          <p:nvPr/>
        </p:nvSpPr>
        <p:spPr>
          <a:xfrm>
            <a:off x="7651255" y="5331931"/>
            <a:ext cx="2066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látek (dříve)</a:t>
            </a: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1C32D306-0AA5-44E7-BAFC-B59C9E35BD46}"/>
              </a:ext>
            </a:extLst>
          </p:cNvPr>
          <p:cNvCxnSpPr>
            <a:cxnSpLocks/>
          </p:cNvCxnSpPr>
          <p:nvPr/>
        </p:nvCxnSpPr>
        <p:spPr>
          <a:xfrm>
            <a:off x="7326349" y="5301589"/>
            <a:ext cx="367092" cy="175487"/>
          </a:xfrm>
          <a:prstGeom prst="straightConnector1">
            <a:avLst/>
          </a:prstGeom>
          <a:ln w="28575">
            <a:solidFill>
              <a:srgbClr val="972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96AE723-4EA2-4AFF-A204-EA47A76D03F5}"/>
              </a:ext>
            </a:extLst>
          </p:cNvPr>
          <p:cNvSpPr txBox="1"/>
          <p:nvPr/>
        </p:nvSpPr>
        <p:spPr>
          <a:xfrm>
            <a:off x="77593" y="5420335"/>
            <a:ext cx="19133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(ze Z Asie)</a:t>
            </a:r>
          </a:p>
        </p:txBody>
      </p:sp>
    </p:spTree>
    <p:extLst>
      <p:ext uri="{BB962C8B-B14F-4D97-AF65-F5344CB8AC3E}">
        <p14:creationId xmlns:p14="http://schemas.microsoft.com/office/powerpoint/2010/main" val="6408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22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00"/>
                            </p:stCondLst>
                            <p:childTnLst>
                              <p:par>
                                <p:cTn id="190" presetID="3" presetClass="emph" presetSubtype="2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35" grpId="0"/>
      <p:bldP spid="38" grpId="0"/>
      <p:bldP spid="30" grpId="0"/>
      <p:bldP spid="18" grpId="0"/>
      <p:bldP spid="20" grpId="0"/>
      <p:bldP spid="21" grpId="0"/>
      <p:bldP spid="22" grpId="0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42" grpId="0" animBg="1"/>
      <p:bldP spid="43" grpId="0"/>
      <p:bldP spid="44" grpId="0"/>
      <p:bldP spid="39" grpId="0"/>
    </p:bldLst>
  </p:timing>
</p:sld>
</file>

<file path=ppt/theme/theme1.xml><?xml version="1.0" encoding="utf-8"?>
<a:theme xmlns:a="http://schemas.openxmlformats.org/drawingml/2006/main" name="Retrospektiva">
  <a:themeElements>
    <a:clrScheme name="Vlastní 3">
      <a:dk1>
        <a:sysClr val="windowText" lastClr="000000"/>
      </a:dk1>
      <a:lt1>
        <a:sysClr val="window" lastClr="FFFFFF"/>
      </a:lt1>
      <a:dk2>
        <a:srgbClr val="F6DEEB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1157</TotalTime>
  <Words>412</Words>
  <Application>Microsoft Office PowerPoint</Application>
  <PresentationFormat>Širokoúhlá obrazovka</PresentationFormat>
  <Paragraphs>173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Century Gothic</vt:lpstr>
      <vt:lpstr>Retrospektiva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Věrka Věrka</dc:creator>
  <cp:lastModifiedBy>Věrka Věrka</cp:lastModifiedBy>
  <cp:revision>49</cp:revision>
  <dcterms:created xsi:type="dcterms:W3CDTF">2020-04-17T10:38:36Z</dcterms:created>
  <dcterms:modified xsi:type="dcterms:W3CDTF">2020-04-18T17:45:34Z</dcterms:modified>
</cp:coreProperties>
</file>